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8" r:id="rId3"/>
  </p:sldIdLst>
  <p:sldSz cx="7772400" cy="10058400"/>
  <p:notesSz cx="6858000" cy="9144000"/>
  <p:embeddedFontLst>
    <p:embeddedFont>
      <p:font typeface="Google Sans" pitchFamily="2" charset="0"/>
      <p:regular r:id="rId5"/>
      <p:bold r:id="rId6"/>
      <p:italic r:id="rId7"/>
      <p:boldItalic r:id="rId8"/>
    </p:embeddedFont>
    <p:embeddedFont>
      <p:font typeface="Google Sans SemiBold" pitchFamily="2"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77"/>
      <p:regular r:id="rId17"/>
      <p:bold r:id="rId18"/>
    </p:embeddedFont>
    <p:embeddedFont>
      <p:font typeface="Roboto" panose="02000000000000000000" pitchFamily="2" charset="0"/>
      <p:regular r:id="rId19"/>
      <p:bold r:id="rId20"/>
      <p:italic r:id="rId21"/>
      <p:boldItalic r:id="rId22"/>
    </p:embeddedFont>
    <p:embeddedFont>
      <p:font typeface="Work Sans" pitchFamily="2" charset="77"/>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719"/>
  </p:normalViewPr>
  <p:slideViewPr>
    <p:cSldViewPr snapToGrid="0">
      <p:cViewPr>
        <p:scale>
          <a:sx n="130" d="100"/>
          <a:sy n="130" d="100"/>
        </p:scale>
        <p:origin x="1680" y="14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e3a6309cc6_3_32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e3a6309cc6_3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2" name="TextBox 1">
            <a:extLst>
              <a:ext uri="{FF2B5EF4-FFF2-40B4-BE49-F238E27FC236}">
                <a16:creationId xmlns:a16="http://schemas.microsoft.com/office/drawing/2014/main" id="{5E6BBEE0-61B6-CDEB-3A0D-6B1B8271E6F7}"/>
              </a:ext>
            </a:extLst>
          </p:cNvPr>
          <p:cNvSpPr txBox="1"/>
          <p:nvPr/>
        </p:nvSpPr>
        <p:spPr>
          <a:xfrm>
            <a:off x="190500" y="1313190"/>
            <a:ext cx="2883300" cy="1615827"/>
          </a:xfrm>
          <a:prstGeom prst="rect">
            <a:avLst/>
          </a:prstGeom>
          <a:noFill/>
        </p:spPr>
        <p:txBody>
          <a:bodyPr wrap="square">
            <a:spAutoFit/>
          </a:bodyPr>
          <a:lstStyle/>
          <a:p>
            <a:pPr marL="0" lvl="0" indent="0" algn="l" rtl="0">
              <a:spcBef>
                <a:spcPts val="0"/>
              </a:spcBef>
              <a:spcAft>
                <a:spcPts val="0"/>
              </a:spcAft>
              <a:buNone/>
            </a:pPr>
            <a:r>
              <a:rPr lang="en-CA" sz="1100" dirty="0" err="1">
                <a:latin typeface="Helvetica Neue" panose="02000503000000020004" pitchFamily="2" charset="0"/>
                <a:ea typeface="Helvetica Neue" panose="02000503000000020004" pitchFamily="2" charset="0"/>
                <a:cs typeface="Helvetica Neue" panose="02000503000000020004" pitchFamily="2" charset="0"/>
                <a:sym typeface="Google Sans"/>
              </a:rPr>
              <a:t>Salifort</a:t>
            </a:r>
            <a:r>
              <a:rPr lang="en-CA" sz="1100" dirty="0">
                <a:latin typeface="Helvetica Neue" panose="02000503000000020004" pitchFamily="2" charset="0"/>
                <a:ea typeface="Helvetica Neue" panose="02000503000000020004" pitchFamily="2" charset="0"/>
                <a:cs typeface="Helvetica Neue" panose="02000503000000020004" pitchFamily="2" charset="0"/>
                <a:sym typeface="Google Sans"/>
              </a:rPr>
              <a:t> Motors seeks to improve employee retention and identify the factors that make the employees leave the company. </a:t>
            </a:r>
            <a:r>
              <a:rPr lang="en-CA" sz="1100" b="0" i="0" u="none" strike="noStrike" dirty="0">
                <a:solidFill>
                  <a:srgbClr val="0D0D0D"/>
                </a:solidFill>
                <a:effectLst/>
                <a:latin typeface="Helvetica Neue" panose="02000503000000020004" pitchFamily="2" charset="0"/>
                <a:ea typeface="Helvetica Neue" panose="02000503000000020004" pitchFamily="2" charset="0"/>
                <a:cs typeface="Helvetica Neue" panose="02000503000000020004" pitchFamily="2" charset="0"/>
              </a:rPr>
              <a:t>This project aims to provide actionable insights for refining organizational strategies, ultimately fostering a workplace environment conducive to both professional growth and sustained success.</a:t>
            </a:r>
            <a:endParaRPr lang="en-CA" sz="1100" b="1" dirty="0">
              <a:latin typeface="Helvetica Neue" panose="02000503000000020004" pitchFamily="2" charset="0"/>
              <a:ea typeface="Helvetica Neue" panose="02000503000000020004" pitchFamily="2" charset="0"/>
              <a:cs typeface="Helvetica Neue" panose="02000503000000020004" pitchFamily="2" charset="0"/>
              <a:sym typeface="Google Sans"/>
            </a:endParaRPr>
          </a:p>
        </p:txBody>
      </p:sp>
      <p:sp>
        <p:nvSpPr>
          <p:cNvPr id="3" name="Google Shape;196;p8">
            <a:extLst>
              <a:ext uri="{FF2B5EF4-FFF2-40B4-BE49-F238E27FC236}">
                <a16:creationId xmlns:a16="http://schemas.microsoft.com/office/drawing/2014/main" id="{9D886C6C-E0A8-CD4D-BEF9-759900AD3BDA}"/>
              </a:ext>
            </a:extLst>
          </p:cNvPr>
          <p:cNvSpPr txBox="1"/>
          <p:nvPr/>
        </p:nvSpPr>
        <p:spPr>
          <a:xfrm>
            <a:off x="190500" y="3155950"/>
            <a:ext cx="2769010" cy="221596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100" dirty="0">
                <a:solidFill>
                  <a:schemeClr val="accent2"/>
                </a:solidFill>
                <a:highlight>
                  <a:srgbClr val="FFFFFF"/>
                </a:highlight>
                <a:latin typeface="Helvetica Neue" panose="02000503000000020004" pitchFamily="2" charset="0"/>
                <a:ea typeface="Helvetica Neue" panose="02000503000000020004" pitchFamily="2" charset="0"/>
                <a:cs typeface="Helvetica Neue" panose="02000503000000020004" pitchFamily="2" charset="0"/>
                <a:sym typeface="Google Sans"/>
              </a:rPr>
              <a:t>The initial approach involves constructing a logistic regression model to analyze employee retention factors. Subsequently, advanced algorithms, namely random forest and </a:t>
            </a:r>
            <a:r>
              <a:rPr lang="en-CA" sz="1100" dirty="0" err="1">
                <a:solidFill>
                  <a:schemeClr val="accent2"/>
                </a:solidFill>
                <a:highlight>
                  <a:srgbClr val="FFFFFF"/>
                </a:highlight>
                <a:latin typeface="Helvetica Neue" panose="02000503000000020004" pitchFamily="2" charset="0"/>
                <a:ea typeface="Helvetica Neue" panose="02000503000000020004" pitchFamily="2" charset="0"/>
                <a:cs typeface="Helvetica Neue" panose="02000503000000020004" pitchFamily="2" charset="0"/>
                <a:sym typeface="Google Sans"/>
              </a:rPr>
              <a:t>XGBoost</a:t>
            </a:r>
            <a:r>
              <a:rPr lang="en-CA" sz="1100" dirty="0">
                <a:solidFill>
                  <a:schemeClr val="accent2"/>
                </a:solidFill>
                <a:highlight>
                  <a:srgbClr val="FFFFFF"/>
                </a:highlight>
                <a:latin typeface="Helvetica Neue" panose="02000503000000020004" pitchFamily="2" charset="0"/>
                <a:ea typeface="Helvetica Neue" panose="02000503000000020004" pitchFamily="2" charset="0"/>
                <a:cs typeface="Helvetica Neue" panose="02000503000000020004" pitchFamily="2" charset="0"/>
                <a:sym typeface="Google Sans"/>
              </a:rPr>
              <a:t>, will be implemented for enhanced predictive capabilities. Preliminary results indicate a slight performance edge for the </a:t>
            </a:r>
            <a:r>
              <a:rPr lang="en-CA" sz="1100" dirty="0" err="1">
                <a:solidFill>
                  <a:schemeClr val="accent2"/>
                </a:solidFill>
                <a:highlight>
                  <a:srgbClr val="FFFFFF"/>
                </a:highlight>
                <a:latin typeface="Helvetica Neue" panose="02000503000000020004" pitchFamily="2" charset="0"/>
                <a:ea typeface="Helvetica Neue" panose="02000503000000020004" pitchFamily="2" charset="0"/>
                <a:cs typeface="Helvetica Neue" panose="02000503000000020004" pitchFamily="2" charset="0"/>
                <a:sym typeface="Google Sans"/>
              </a:rPr>
              <a:t>XGBoost</a:t>
            </a:r>
            <a:r>
              <a:rPr lang="en-CA" sz="1100" dirty="0">
                <a:solidFill>
                  <a:schemeClr val="accent2"/>
                </a:solidFill>
                <a:highlight>
                  <a:srgbClr val="FFFFFF"/>
                </a:highlight>
                <a:latin typeface="Helvetica Neue" panose="02000503000000020004" pitchFamily="2" charset="0"/>
                <a:ea typeface="Helvetica Neue" panose="02000503000000020004" pitchFamily="2" charset="0"/>
                <a:cs typeface="Helvetica Neue" panose="02000503000000020004" pitchFamily="2" charset="0"/>
                <a:sym typeface="Google Sans"/>
              </a:rPr>
              <a:t> model over the alternatives, suggesting its potential superiority in capturing the intricacies of employee retention dynamics.</a:t>
            </a:r>
            <a:endParaRPr sz="1100" dirty="0">
              <a:solidFill>
                <a:schemeClr val="accent2"/>
              </a:solidFill>
              <a:highlight>
                <a:srgbClr val="FFFFFF"/>
              </a:highlight>
              <a:latin typeface="Helvetica Neue" panose="02000503000000020004" pitchFamily="2" charset="0"/>
              <a:ea typeface="Helvetica Neue" panose="02000503000000020004" pitchFamily="2" charset="0"/>
              <a:cs typeface="Helvetica Neue" panose="02000503000000020004" pitchFamily="2" charset="0"/>
              <a:sym typeface="Google Sans"/>
            </a:endParaRPr>
          </a:p>
        </p:txBody>
      </p:sp>
      <p:sp>
        <p:nvSpPr>
          <p:cNvPr id="4" name="Google Shape;197;p8">
            <a:extLst>
              <a:ext uri="{FF2B5EF4-FFF2-40B4-BE49-F238E27FC236}">
                <a16:creationId xmlns:a16="http://schemas.microsoft.com/office/drawing/2014/main" id="{3C5566C0-56FD-73F6-B13A-F7002801AE19}"/>
              </a:ext>
            </a:extLst>
          </p:cNvPr>
          <p:cNvSpPr txBox="1"/>
          <p:nvPr/>
        </p:nvSpPr>
        <p:spPr>
          <a:xfrm>
            <a:off x="190500" y="5808425"/>
            <a:ext cx="2883300" cy="103102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100" dirty="0">
                <a:solidFill>
                  <a:schemeClr val="accent2"/>
                </a:solidFill>
                <a:highlight>
                  <a:srgbClr val="FFFFFF"/>
                </a:highlight>
                <a:latin typeface="Helvetica Neue" panose="02000503000000020004" pitchFamily="2" charset="0"/>
                <a:ea typeface="Helvetica Neue" panose="02000503000000020004" pitchFamily="2" charset="0"/>
                <a:cs typeface="Helvetica Neue" panose="02000503000000020004" pitchFamily="2" charset="0"/>
                <a:sym typeface="Google Sans"/>
              </a:rPr>
              <a:t>This model helps predict whether an employee will leave and identify which factors are most influential. These insights can help HR make decisions to improve employee retention.</a:t>
            </a:r>
            <a:endParaRPr lang="en-CA" sz="1100" b="1" dirty="0">
              <a:latin typeface="Helvetica Neue" panose="02000503000000020004" pitchFamily="2" charset="0"/>
              <a:ea typeface="Helvetica Neue" panose="02000503000000020004" pitchFamily="2" charset="0"/>
              <a:cs typeface="Helvetica Neue" panose="02000503000000020004" pitchFamily="2" charset="0"/>
              <a:sym typeface="Google Sans"/>
            </a:endParaRPr>
          </a:p>
        </p:txBody>
      </p:sp>
      <p:pic>
        <p:nvPicPr>
          <p:cNvPr id="6" name="Picture 5">
            <a:extLst>
              <a:ext uri="{FF2B5EF4-FFF2-40B4-BE49-F238E27FC236}">
                <a16:creationId xmlns:a16="http://schemas.microsoft.com/office/drawing/2014/main" id="{B1C0DCF9-8857-B44E-075A-0FF3B29628F6}"/>
              </a:ext>
            </a:extLst>
          </p:cNvPr>
          <p:cNvPicPr>
            <a:picLocks noChangeAspect="1"/>
          </p:cNvPicPr>
          <p:nvPr/>
        </p:nvPicPr>
        <p:blipFill>
          <a:blip r:embed="rId3"/>
          <a:stretch>
            <a:fillRect/>
          </a:stretch>
        </p:blipFill>
        <p:spPr>
          <a:xfrm>
            <a:off x="3248267" y="1185440"/>
            <a:ext cx="3763851" cy="2332749"/>
          </a:xfrm>
          <a:prstGeom prst="rect">
            <a:avLst/>
          </a:prstGeom>
        </p:spPr>
      </p:pic>
      <p:pic>
        <p:nvPicPr>
          <p:cNvPr id="7" name="Picture 6">
            <a:extLst>
              <a:ext uri="{FF2B5EF4-FFF2-40B4-BE49-F238E27FC236}">
                <a16:creationId xmlns:a16="http://schemas.microsoft.com/office/drawing/2014/main" id="{AB883B65-7350-91A8-BBFD-39E5F951C7D2}"/>
              </a:ext>
            </a:extLst>
          </p:cNvPr>
          <p:cNvPicPr>
            <a:picLocks noChangeAspect="1"/>
          </p:cNvPicPr>
          <p:nvPr/>
        </p:nvPicPr>
        <p:blipFill>
          <a:blip r:embed="rId4"/>
          <a:stretch>
            <a:fillRect/>
          </a:stretch>
        </p:blipFill>
        <p:spPr>
          <a:xfrm>
            <a:off x="3248267" y="4325487"/>
            <a:ext cx="4066933" cy="2391998"/>
          </a:xfrm>
          <a:prstGeom prst="rect">
            <a:avLst/>
          </a:prstGeom>
        </p:spPr>
      </p:pic>
      <p:sp>
        <p:nvSpPr>
          <p:cNvPr id="9" name="Google Shape;195;p8">
            <a:extLst>
              <a:ext uri="{FF2B5EF4-FFF2-40B4-BE49-F238E27FC236}">
                <a16:creationId xmlns:a16="http://schemas.microsoft.com/office/drawing/2014/main" id="{EBAE0FFA-FC3B-9425-0796-F5409F45E994}"/>
              </a:ext>
            </a:extLst>
          </p:cNvPr>
          <p:cNvSpPr txBox="1"/>
          <p:nvPr/>
        </p:nvSpPr>
        <p:spPr>
          <a:xfrm>
            <a:off x="3073800" y="3518189"/>
            <a:ext cx="4488603" cy="768119"/>
          </a:xfrm>
          <a:prstGeom prst="rect">
            <a:avLst/>
          </a:prstGeom>
          <a:noFill/>
          <a:ln>
            <a:noFill/>
          </a:ln>
        </p:spPr>
        <p:txBody>
          <a:bodyPr spcFirstLastPara="1" wrap="square" lIns="91425" tIns="91425" rIns="91425" bIns="91425" anchor="t" anchorCtr="0">
            <a:noAutofit/>
          </a:bodyPr>
          <a:lstStyle/>
          <a:p>
            <a:pPr marL="0" lvl="0" indent="0" rtl="0">
              <a:lnSpc>
                <a:spcPct val="105000"/>
              </a:lnSpc>
              <a:spcBef>
                <a:spcPts val="0"/>
              </a:spcBef>
              <a:spcAft>
                <a:spcPts val="0"/>
              </a:spcAft>
              <a:buNone/>
            </a:pPr>
            <a:r>
              <a:rPr lang="en" sz="1050" dirty="0">
                <a:latin typeface="Google Sans"/>
                <a:ea typeface="Google Sans"/>
                <a:cs typeface="Google Sans"/>
                <a:sym typeface="Google Sans"/>
              </a:rPr>
              <a:t>In the </a:t>
            </a:r>
            <a:r>
              <a:rPr lang="en" sz="1050" dirty="0" err="1">
                <a:latin typeface="Google Sans"/>
                <a:ea typeface="Google Sans"/>
                <a:cs typeface="Google Sans"/>
                <a:sym typeface="Google Sans"/>
              </a:rPr>
              <a:t>XGBoost</a:t>
            </a:r>
            <a:r>
              <a:rPr lang="en" sz="1050" dirty="0">
                <a:latin typeface="Google Sans"/>
                <a:ea typeface="Google Sans"/>
                <a:cs typeface="Google Sans"/>
                <a:sym typeface="Google Sans"/>
              </a:rPr>
              <a:t> model above, </a:t>
            </a:r>
            <a:r>
              <a:rPr lang="en" sz="1050" b="1" i="1" dirty="0">
                <a:latin typeface="Google Sans"/>
                <a:ea typeface="Google Sans"/>
                <a:cs typeface="Google Sans"/>
                <a:sym typeface="Google Sans"/>
              </a:rPr>
              <a:t>`</a:t>
            </a:r>
            <a:r>
              <a:rPr lang="en" sz="1050" b="1" i="1" dirty="0" err="1">
                <a:latin typeface="Google Sans"/>
                <a:ea typeface="Google Sans"/>
                <a:cs typeface="Google Sans"/>
                <a:sym typeface="Google Sans"/>
              </a:rPr>
              <a:t>average_monthly_hours</a:t>
            </a:r>
            <a:r>
              <a:rPr lang="en" sz="1050" b="1" i="1" dirty="0">
                <a:latin typeface="Google Sans"/>
                <a:ea typeface="Google Sans"/>
                <a:cs typeface="Google Sans"/>
                <a:sym typeface="Google Sans"/>
              </a:rPr>
              <a:t>`, `</a:t>
            </a:r>
            <a:r>
              <a:rPr lang="en" sz="1050" b="1" i="1" dirty="0" err="1">
                <a:latin typeface="Google Sans"/>
                <a:ea typeface="Google Sans"/>
                <a:cs typeface="Google Sans"/>
                <a:sym typeface="Google Sans"/>
              </a:rPr>
              <a:t>last_evaluation</a:t>
            </a:r>
            <a:r>
              <a:rPr lang="en" sz="1050" b="1" i="1" dirty="0">
                <a:latin typeface="Google Sans"/>
                <a:ea typeface="Google Sans"/>
                <a:cs typeface="Google Sans"/>
                <a:sym typeface="Google Sans"/>
              </a:rPr>
              <a:t>`,</a:t>
            </a:r>
            <a:r>
              <a:rPr lang="en" sz="1050" dirty="0">
                <a:latin typeface="Google Sans"/>
                <a:ea typeface="Google Sans"/>
                <a:cs typeface="Google Sans"/>
                <a:sym typeface="Google Sans"/>
              </a:rPr>
              <a:t> </a:t>
            </a:r>
            <a:r>
              <a:rPr lang="en" sz="1050" b="1" i="1" dirty="0">
                <a:latin typeface="Google Sans"/>
                <a:ea typeface="Google Sans"/>
                <a:cs typeface="Google Sans"/>
                <a:sym typeface="Google Sans"/>
              </a:rPr>
              <a:t>`</a:t>
            </a:r>
            <a:r>
              <a:rPr lang="en" sz="1050" b="1" i="1" dirty="0" err="1">
                <a:latin typeface="Google Sans"/>
                <a:ea typeface="Google Sans"/>
                <a:cs typeface="Google Sans"/>
                <a:sym typeface="Google Sans"/>
              </a:rPr>
              <a:t>number_project</a:t>
            </a:r>
            <a:r>
              <a:rPr lang="en" sz="1050" b="1" i="1" dirty="0">
                <a:latin typeface="Google Sans"/>
                <a:ea typeface="Google Sans"/>
                <a:cs typeface="Google Sans"/>
                <a:sym typeface="Google Sans"/>
              </a:rPr>
              <a:t>`, `</a:t>
            </a:r>
            <a:r>
              <a:rPr lang="en" sz="1050" b="1" i="1" dirty="0" err="1">
                <a:latin typeface="Google Sans"/>
                <a:ea typeface="Google Sans"/>
                <a:cs typeface="Google Sans"/>
                <a:sym typeface="Google Sans"/>
              </a:rPr>
              <a:t>time_spend_company</a:t>
            </a:r>
            <a:r>
              <a:rPr lang="en" sz="1050" b="1" i="1" dirty="0">
                <a:latin typeface="Google Sans"/>
                <a:ea typeface="Google Sans"/>
                <a:cs typeface="Google Sans"/>
                <a:sym typeface="Google Sans"/>
              </a:rPr>
              <a:t>`, </a:t>
            </a:r>
            <a:r>
              <a:rPr lang="en" sz="1050" i="1" dirty="0">
                <a:latin typeface="Google Sans"/>
                <a:ea typeface="Google Sans"/>
                <a:cs typeface="Google Sans"/>
                <a:sym typeface="Google Sans"/>
              </a:rPr>
              <a:t>and </a:t>
            </a:r>
            <a:r>
              <a:rPr lang="en" sz="1050" b="1" i="1" dirty="0">
                <a:latin typeface="Google Sans"/>
                <a:ea typeface="Google Sans"/>
                <a:cs typeface="Google Sans"/>
                <a:sym typeface="Google Sans"/>
              </a:rPr>
              <a:t>`salary` </a:t>
            </a:r>
            <a:r>
              <a:rPr lang="en" sz="1050" dirty="0">
                <a:latin typeface="Google Sans"/>
                <a:ea typeface="Google Sans"/>
                <a:cs typeface="Google Sans"/>
                <a:sym typeface="Google Sans"/>
              </a:rPr>
              <a:t>have the highest importance. These variables are most helpful in predicting the outcome variable,</a:t>
            </a:r>
            <a:r>
              <a:rPr lang="en" sz="1050" i="1" dirty="0">
                <a:latin typeface="Google Sans"/>
                <a:ea typeface="Google Sans"/>
                <a:cs typeface="Google Sans"/>
                <a:sym typeface="Google Sans"/>
              </a:rPr>
              <a:t> `left`.</a:t>
            </a:r>
            <a:endParaRPr sz="1050" i="1" dirty="0">
              <a:solidFill>
                <a:srgbClr val="000000"/>
              </a:solidFill>
              <a:latin typeface="Google Sans"/>
              <a:ea typeface="Google Sans"/>
              <a:cs typeface="Google Sans"/>
              <a:sym typeface="Google Sans"/>
            </a:endParaRPr>
          </a:p>
        </p:txBody>
      </p:sp>
      <p:sp>
        <p:nvSpPr>
          <p:cNvPr id="10" name="Google Shape;195;p8">
            <a:extLst>
              <a:ext uri="{FF2B5EF4-FFF2-40B4-BE49-F238E27FC236}">
                <a16:creationId xmlns:a16="http://schemas.microsoft.com/office/drawing/2014/main" id="{D84BEAA2-1627-73E6-CE72-AA55F0DF8C80}"/>
              </a:ext>
            </a:extLst>
          </p:cNvPr>
          <p:cNvSpPr txBox="1"/>
          <p:nvPr/>
        </p:nvSpPr>
        <p:spPr>
          <a:xfrm>
            <a:off x="3073800" y="6739202"/>
            <a:ext cx="4241400" cy="768119"/>
          </a:xfrm>
          <a:prstGeom prst="rect">
            <a:avLst/>
          </a:prstGeom>
          <a:noFill/>
          <a:ln>
            <a:noFill/>
          </a:ln>
        </p:spPr>
        <p:txBody>
          <a:bodyPr spcFirstLastPara="1" wrap="square" lIns="91425" tIns="91425" rIns="91425" bIns="91425" anchor="t" anchorCtr="0">
            <a:noAutofit/>
          </a:bodyPr>
          <a:lstStyle/>
          <a:p>
            <a:pPr marL="0" lvl="0" indent="0" rtl="0">
              <a:lnSpc>
                <a:spcPct val="105000"/>
              </a:lnSpc>
              <a:spcBef>
                <a:spcPts val="0"/>
              </a:spcBef>
              <a:spcAft>
                <a:spcPts val="0"/>
              </a:spcAft>
              <a:buNone/>
            </a:pPr>
            <a:r>
              <a:rPr lang="en" sz="1050" dirty="0">
                <a:latin typeface="Google Sans"/>
                <a:ea typeface="Google Sans"/>
                <a:cs typeface="Google Sans"/>
                <a:sym typeface="Google Sans"/>
              </a:rPr>
              <a:t>In the random forest model above, </a:t>
            </a:r>
            <a:r>
              <a:rPr lang="en" sz="1050" b="1" i="1" dirty="0">
                <a:latin typeface="Google Sans"/>
                <a:ea typeface="Google Sans"/>
                <a:cs typeface="Google Sans"/>
                <a:sym typeface="Google Sans"/>
              </a:rPr>
              <a:t>`</a:t>
            </a:r>
            <a:r>
              <a:rPr lang="en" sz="1050" b="1" i="1" dirty="0" err="1">
                <a:latin typeface="Google Sans"/>
                <a:ea typeface="Google Sans"/>
                <a:cs typeface="Google Sans"/>
                <a:sym typeface="Google Sans"/>
              </a:rPr>
              <a:t>number_project</a:t>
            </a:r>
            <a:r>
              <a:rPr lang="en" sz="1050" b="1" i="1" dirty="0">
                <a:latin typeface="Google Sans"/>
                <a:ea typeface="Google Sans"/>
                <a:cs typeface="Google Sans"/>
                <a:sym typeface="Google Sans"/>
              </a:rPr>
              <a:t>`, `</a:t>
            </a:r>
            <a:r>
              <a:rPr lang="en" sz="1050" b="1" i="1" dirty="0" err="1">
                <a:latin typeface="Google Sans"/>
                <a:ea typeface="Google Sans"/>
                <a:cs typeface="Google Sans"/>
                <a:sym typeface="Google Sans"/>
              </a:rPr>
              <a:t>average_monthly_hours</a:t>
            </a:r>
            <a:r>
              <a:rPr lang="en" sz="1050" b="1" i="1" dirty="0">
                <a:latin typeface="Google Sans"/>
                <a:ea typeface="Google Sans"/>
                <a:cs typeface="Google Sans"/>
                <a:sym typeface="Google Sans"/>
              </a:rPr>
              <a:t>`, `</a:t>
            </a:r>
            <a:r>
              <a:rPr lang="en" sz="1050" b="1" i="1" dirty="0" err="1">
                <a:latin typeface="Google Sans"/>
                <a:ea typeface="Google Sans"/>
                <a:cs typeface="Google Sans"/>
                <a:sym typeface="Google Sans"/>
              </a:rPr>
              <a:t>time_spend_company</a:t>
            </a:r>
            <a:r>
              <a:rPr lang="en" sz="1050" b="1" i="1" dirty="0">
                <a:latin typeface="Google Sans"/>
                <a:ea typeface="Google Sans"/>
                <a:cs typeface="Google Sans"/>
                <a:sym typeface="Google Sans"/>
              </a:rPr>
              <a:t>`, </a:t>
            </a:r>
            <a:r>
              <a:rPr lang="en" sz="1050" i="1" dirty="0">
                <a:latin typeface="Google Sans"/>
                <a:ea typeface="Google Sans"/>
                <a:cs typeface="Google Sans"/>
                <a:sym typeface="Google Sans"/>
              </a:rPr>
              <a:t>and </a:t>
            </a:r>
            <a:r>
              <a:rPr lang="en" sz="1050" b="1" i="1" dirty="0">
                <a:latin typeface="Google Sans"/>
                <a:ea typeface="Google Sans"/>
                <a:cs typeface="Google Sans"/>
                <a:sym typeface="Google Sans"/>
              </a:rPr>
              <a:t>`</a:t>
            </a:r>
            <a:r>
              <a:rPr lang="en" sz="1050" b="1" i="1" dirty="0" err="1">
                <a:latin typeface="Google Sans"/>
                <a:ea typeface="Google Sans"/>
                <a:cs typeface="Google Sans"/>
                <a:sym typeface="Google Sans"/>
              </a:rPr>
              <a:t>last_evaluation</a:t>
            </a:r>
            <a:r>
              <a:rPr lang="en" sz="1050" b="1" i="1" dirty="0">
                <a:latin typeface="Google Sans"/>
                <a:ea typeface="Google Sans"/>
                <a:cs typeface="Google Sans"/>
                <a:sym typeface="Google Sans"/>
              </a:rPr>
              <a:t>` </a:t>
            </a:r>
            <a:r>
              <a:rPr lang="en" sz="1050" dirty="0">
                <a:latin typeface="Google Sans"/>
                <a:ea typeface="Google Sans"/>
                <a:cs typeface="Google Sans"/>
                <a:sym typeface="Google Sans"/>
              </a:rPr>
              <a:t>have the highest importance. </a:t>
            </a:r>
            <a:endParaRPr sz="1050" i="1" dirty="0">
              <a:solidFill>
                <a:srgbClr val="000000"/>
              </a:solidFill>
              <a:latin typeface="Google Sans"/>
              <a:ea typeface="Google Sans"/>
              <a:cs typeface="Google Sans"/>
              <a:sym typeface="Google Sans"/>
            </a:endParaRPr>
          </a:p>
        </p:txBody>
      </p:sp>
      <p:sp>
        <p:nvSpPr>
          <p:cNvPr id="12" name="TextBox 11">
            <a:extLst>
              <a:ext uri="{FF2B5EF4-FFF2-40B4-BE49-F238E27FC236}">
                <a16:creationId xmlns:a16="http://schemas.microsoft.com/office/drawing/2014/main" id="{A7DB231B-5E3D-6748-5FF2-625AB7530209}"/>
              </a:ext>
            </a:extLst>
          </p:cNvPr>
          <p:cNvSpPr txBox="1"/>
          <p:nvPr/>
        </p:nvSpPr>
        <p:spPr>
          <a:xfrm>
            <a:off x="176650" y="7596187"/>
            <a:ext cx="7595750" cy="2462213"/>
          </a:xfrm>
          <a:prstGeom prst="rect">
            <a:avLst/>
          </a:prstGeom>
          <a:noFill/>
        </p:spPr>
        <p:txBody>
          <a:bodyPr wrap="square">
            <a:spAutoFit/>
          </a:bodyPr>
          <a:lstStyle/>
          <a:p>
            <a:pPr marL="171450" indent="-171450">
              <a:buFont typeface="Arial" panose="020B0604020202020204" pitchFamily="34" charset="0"/>
              <a:buChar char="•"/>
            </a:pPr>
            <a:endParaRPr lang="en-US" sz="1100" b="1" dirty="0">
              <a:latin typeface="Helvetica Neue" panose="02000503000000020004" pitchFamily="2" charset="0"/>
              <a:ea typeface="Helvetica Neue" panose="02000503000000020004" pitchFamily="2" charset="0"/>
              <a:cs typeface="Helvetica Neue" panose="02000503000000020004" pitchFamily="2" charset="0"/>
            </a:endParaRPr>
          </a:p>
          <a:p>
            <a:pPr marL="171450" indent="-171450">
              <a:buFont typeface="Arial" panose="020B0604020202020204" pitchFamily="34" charset="0"/>
              <a:buChar char="•"/>
            </a:pPr>
            <a:r>
              <a:rPr lang="en-US" sz="1100" b="1" dirty="0">
                <a:latin typeface="Helvetica Neue" panose="02000503000000020004" pitchFamily="2" charset="0"/>
                <a:ea typeface="Helvetica Neue" panose="02000503000000020004" pitchFamily="2" charset="0"/>
                <a:cs typeface="Helvetica Neue" panose="02000503000000020004" pitchFamily="2" charset="0"/>
              </a:rPr>
              <a:t>Employees handling seven projects and working 260-280 hours/month exhibit significant turnover. Identifying the reasons behind this trend is essential for targeted retention efforts and overall workforce optimization.</a:t>
            </a:r>
          </a:p>
          <a:p>
            <a:pPr marL="171450" indent="-171450">
              <a:buFont typeface="Arial" panose="020B0604020202020204" pitchFamily="34" charset="0"/>
              <a:buChar char="•"/>
            </a:pPr>
            <a:r>
              <a:rPr lang="en-US" sz="1100" b="1" dirty="0">
                <a:latin typeface="Helvetica Neue" panose="02000503000000020004" pitchFamily="2" charset="0"/>
                <a:ea typeface="Helvetica Neue" panose="02000503000000020004" pitchFamily="2" charset="0"/>
                <a:cs typeface="Helvetica Neue" panose="02000503000000020004" pitchFamily="2" charset="0"/>
              </a:rPr>
              <a:t>Departures are notable among individuals managing only two projects, indicating potential retention struggles for newer employees. Addressing the factors contributing to this trend is vital for enhancing the onboarding and job satisfaction of recently hired staff.</a:t>
            </a:r>
          </a:p>
          <a:p>
            <a:pPr marL="171450" indent="-171450">
              <a:buFont typeface="Arial" panose="020B0604020202020204" pitchFamily="34" charset="0"/>
              <a:buChar char="•"/>
            </a:pPr>
            <a:r>
              <a:rPr lang="en-US" sz="1100" b="1" dirty="0">
                <a:latin typeface="Helvetica Neue" panose="02000503000000020004" pitchFamily="2" charset="0"/>
                <a:ea typeface="Helvetica Neue" panose="02000503000000020004" pitchFamily="2" charset="0"/>
                <a:cs typeface="Helvetica Neue" panose="02000503000000020004" pitchFamily="2" charset="0"/>
              </a:rPr>
              <a:t>Employees handling three to five projects demonstrate higher retention rates, maintaining an average workload of around 200 hours/month. Recognizing and replicating the positive aspects of this group's experience could contribute to overall employee retention strategies.</a:t>
            </a:r>
          </a:p>
          <a:p>
            <a:pPr marL="171450" indent="-171450">
              <a:buFont typeface="Arial" panose="020B0604020202020204" pitchFamily="34" charset="0"/>
              <a:buChar char="•"/>
            </a:pPr>
            <a:r>
              <a:rPr lang="en-US" sz="1100" b="1" dirty="0">
                <a:latin typeface="Helvetica Neue" panose="02000503000000020004" pitchFamily="2" charset="0"/>
                <a:ea typeface="Helvetica Neue" panose="02000503000000020004" pitchFamily="2" charset="0"/>
                <a:cs typeface="Helvetica Neue" panose="02000503000000020004" pitchFamily="2" charset="0"/>
              </a:rPr>
              <a:t>A discernible imbalance in salary distribution, especially among high-tenure employees, calls for an in-depth investigation. Uncovering the reasons behind this disparity is crucial for promoting fairness and equity within the organization's compensation structure.</a:t>
            </a:r>
          </a:p>
          <a:p>
            <a:pPr marL="171450" indent="-171450">
              <a:buFont typeface="Arial" panose="020B0604020202020204" pitchFamily="34" charset="0"/>
              <a:buChar char="•"/>
            </a:pPr>
            <a:endParaRPr lang="en-US" sz="1100" b="1"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Google Shape;190;p8">
            <a:extLst>
              <a:ext uri="{FF2B5EF4-FFF2-40B4-BE49-F238E27FC236}">
                <a16:creationId xmlns:a16="http://schemas.microsoft.com/office/drawing/2014/main" id="{A56C33D7-A92B-502E-CEBC-0FF7E7DA27B2}"/>
              </a:ext>
            </a:extLst>
          </p:cNvPr>
          <p:cNvSpPr txBox="1"/>
          <p:nvPr/>
        </p:nvSpPr>
        <p:spPr>
          <a:xfrm>
            <a:off x="100" y="67050"/>
            <a:ext cx="7772400" cy="569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500" b="1" dirty="0" err="1">
                <a:latin typeface="Google Sans"/>
                <a:ea typeface="Google Sans"/>
                <a:cs typeface="Google Sans"/>
                <a:sym typeface="Google Sans"/>
              </a:rPr>
              <a:t>Salifort</a:t>
            </a:r>
            <a:r>
              <a:rPr lang="en" sz="2500" b="1" dirty="0">
                <a:latin typeface="Google Sans"/>
                <a:ea typeface="Google Sans"/>
                <a:cs typeface="Google Sans"/>
                <a:sym typeface="Google Sans"/>
              </a:rPr>
              <a:t> Motors</a:t>
            </a:r>
            <a:endParaRPr sz="2500" b="1" dirty="0">
              <a:latin typeface="Google Sans"/>
              <a:ea typeface="Google Sans"/>
              <a:cs typeface="Google Sans"/>
              <a:sym typeface="Google Sans"/>
            </a:endParaRPr>
          </a:p>
        </p:txBody>
      </p:sp>
      <p:sp>
        <p:nvSpPr>
          <p:cNvPr id="15" name="Google Shape;191;p8">
            <a:extLst>
              <a:ext uri="{FF2B5EF4-FFF2-40B4-BE49-F238E27FC236}">
                <a16:creationId xmlns:a16="http://schemas.microsoft.com/office/drawing/2014/main" id="{2C57B580-4B84-5557-3983-5C2B38555CBB}"/>
              </a:ext>
            </a:extLst>
          </p:cNvPr>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dirty="0">
                <a:latin typeface="PT Sans Narrow"/>
                <a:ea typeface="PT Sans Narrow"/>
                <a:cs typeface="PT Sans Narrow"/>
                <a:sym typeface="PT Sans Narrow"/>
              </a:rPr>
              <a:t>Employee Retention Project </a:t>
            </a:r>
            <a:endParaRPr sz="1200" dirty="0">
              <a:solidFill>
                <a:srgbClr val="000000"/>
              </a:solidFill>
              <a:latin typeface="PT Sans Narrow"/>
              <a:ea typeface="PT Sans Narrow"/>
              <a:cs typeface="PT Sans Narrow"/>
              <a:sym typeface="PT Sans Narrow"/>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378</Words>
  <Application>Microsoft Macintosh PowerPoint</Application>
  <PresentationFormat>Custom</PresentationFormat>
  <Paragraphs>12</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Helvetica Neue</vt:lpstr>
      <vt:lpstr>Roboto</vt:lpstr>
      <vt:lpstr>Work Sans</vt:lpstr>
      <vt:lpstr>Google Sans</vt:lpstr>
      <vt:lpstr>Google Sans SemiBold</vt:lpstr>
      <vt:lpstr>Arial</vt:lpstr>
      <vt:lpstr>Lato</vt:lpstr>
      <vt:lpstr>PT Sans Narrow</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Enise Rana Beklen</cp:lastModifiedBy>
  <cp:revision>2</cp:revision>
  <dcterms:modified xsi:type="dcterms:W3CDTF">2024-02-22T21:28:35Z</dcterms:modified>
</cp:coreProperties>
</file>